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76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BB72E0-4E42-449B-9C05-68799F2FDF00}"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146051141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BB72E0-4E42-449B-9C05-68799F2FDF00}"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24174572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BB72E0-4E42-449B-9C05-68799F2FDF00}"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16419986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BB72E0-4E42-449B-9C05-68799F2FDF00}"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12671066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B72E0-4E42-449B-9C05-68799F2FDF00}"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40539022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BB72E0-4E42-449B-9C05-68799F2FDF00}"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254901150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BB72E0-4E42-449B-9C05-68799F2FDF00}"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416973979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BB72E0-4E42-449B-9C05-68799F2FDF00}"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34469794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72E0-4E42-449B-9C05-68799F2FDF00}"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38599963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B72E0-4E42-449B-9C05-68799F2FDF00}"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19793044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B72E0-4E42-449B-9C05-68799F2FDF00}"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D9A10-3D3C-445B-9702-D0C377632D29}" type="slidenum">
              <a:rPr lang="en-US" smtClean="0"/>
              <a:t>‹#›</a:t>
            </a:fld>
            <a:endParaRPr lang="en-US"/>
          </a:p>
        </p:txBody>
      </p:sp>
    </p:spTree>
    <p:extLst>
      <p:ext uri="{BB962C8B-B14F-4D97-AF65-F5344CB8AC3E}">
        <p14:creationId xmlns:p14="http://schemas.microsoft.com/office/powerpoint/2010/main" val="18474042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B72E0-4E42-449B-9C05-68799F2FDF00}" type="datetimeFigureOut">
              <a:rPr lang="en-US" smtClean="0"/>
              <a:t>11/3/2014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D9A10-3D3C-445B-9702-D0C377632D29}" type="slidenum">
              <a:rPr lang="en-US" smtClean="0"/>
              <a:t>‹#›</a:t>
            </a:fld>
            <a:endParaRPr lang="en-US"/>
          </a:p>
        </p:txBody>
      </p:sp>
    </p:spTree>
    <p:extLst>
      <p:ext uri="{BB962C8B-B14F-4D97-AF65-F5344CB8AC3E}">
        <p14:creationId xmlns:p14="http://schemas.microsoft.com/office/powerpoint/2010/main" val="308668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935" r="305" b="6238"/>
          <a:stretch/>
        </p:blipFill>
        <p:spPr>
          <a:xfrm>
            <a:off x="0" y="0"/>
            <a:ext cx="9144000" cy="6858000"/>
          </a:xfrm>
          <a:prstGeom prst="rect">
            <a:avLst/>
          </a:prstGeom>
        </p:spPr>
      </p:pic>
      <p:sp>
        <p:nvSpPr>
          <p:cNvPr id="7" name="TextBox 6"/>
          <p:cNvSpPr txBox="1"/>
          <p:nvPr/>
        </p:nvSpPr>
        <p:spPr>
          <a:xfrm>
            <a:off x="5967046" y="0"/>
            <a:ext cx="3176954" cy="707886"/>
          </a:xfrm>
          <a:prstGeom prst="rect">
            <a:avLst/>
          </a:prstGeom>
          <a:noFill/>
        </p:spPr>
        <p:txBody>
          <a:bodyPr wrap="square" rtlCol="0">
            <a:spAutoFit/>
          </a:bodyPr>
          <a:lstStyle/>
          <a:p>
            <a:r>
              <a:rPr lang="en-US" sz="4000" b="1" dirty="0" smtClean="0">
                <a:solidFill>
                  <a:srgbClr val="FFFF00"/>
                </a:solidFill>
              </a:rPr>
              <a:t>John 12.37-50</a:t>
            </a:r>
            <a:endParaRPr lang="en-US" sz="4000" b="1" dirty="0">
              <a:solidFill>
                <a:srgbClr val="FFFF00"/>
              </a:solidFill>
            </a:endParaRPr>
          </a:p>
        </p:txBody>
      </p:sp>
      <p:sp>
        <p:nvSpPr>
          <p:cNvPr id="8" name="TextBox 7"/>
          <p:cNvSpPr txBox="1"/>
          <p:nvPr/>
        </p:nvSpPr>
        <p:spPr>
          <a:xfrm>
            <a:off x="0" y="0"/>
            <a:ext cx="492443" cy="6858000"/>
          </a:xfrm>
          <a:prstGeom prst="rect">
            <a:avLst/>
          </a:prstGeom>
          <a:solidFill>
            <a:schemeClr val="accent3">
              <a:lumMod val="50000"/>
            </a:schemeClr>
          </a:solidFill>
        </p:spPr>
        <p:txBody>
          <a:bodyPr vert="vert270" wrap="square" rtlCol="0" anchor="ctr" anchorCtr="0">
            <a:spAutoFit/>
          </a:bodyPr>
          <a:lstStyle/>
          <a:p>
            <a:pPr algn="ctr"/>
            <a:r>
              <a:rPr lang="en-US" sz="2000" b="1" dirty="0" smtClean="0">
                <a:solidFill>
                  <a:schemeClr val="bg1"/>
                </a:solidFill>
              </a:rPr>
              <a:t>Image © Big Book Media / distributed by FreeBibleImages.org</a:t>
            </a:r>
            <a:endParaRPr lang="en-US" sz="2000" b="1" dirty="0">
              <a:solidFill>
                <a:schemeClr val="bg1"/>
              </a:solidFill>
            </a:endParaRPr>
          </a:p>
        </p:txBody>
      </p:sp>
    </p:spTree>
    <p:extLst>
      <p:ext uri="{BB962C8B-B14F-4D97-AF65-F5344CB8AC3E}">
        <p14:creationId xmlns:p14="http://schemas.microsoft.com/office/powerpoint/2010/main" val="14016695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5509200"/>
          </a:xfrm>
          <a:prstGeom prst="rect">
            <a:avLst/>
          </a:prstGeom>
          <a:noFill/>
        </p:spPr>
        <p:txBody>
          <a:bodyPr wrap="square" rtlCol="0">
            <a:spAutoFit/>
          </a:bodyPr>
          <a:lstStyle/>
          <a:p>
            <a:r>
              <a:rPr lang="en-US" sz="3200" dirty="0" smtClean="0">
                <a:solidFill>
                  <a:schemeClr val="bg1"/>
                </a:solidFill>
              </a:rPr>
              <a:t>John 12.47-48: “If anyone hears my words and does not obey them, I do not </a:t>
            </a:r>
            <a:r>
              <a:rPr lang="en-US" sz="3200" u="sng" dirty="0" smtClean="0">
                <a:solidFill>
                  <a:srgbClr val="FFFF00"/>
                </a:solidFill>
              </a:rPr>
              <a:t>judge</a:t>
            </a:r>
            <a:r>
              <a:rPr lang="en-US" sz="3200" dirty="0" smtClean="0">
                <a:solidFill>
                  <a:schemeClr val="bg1"/>
                </a:solidFill>
              </a:rPr>
              <a:t> him. For I have not come to </a:t>
            </a:r>
            <a:r>
              <a:rPr lang="en-US" sz="3200" u="sng" dirty="0" smtClean="0">
                <a:solidFill>
                  <a:srgbClr val="FFFF00"/>
                </a:solidFill>
              </a:rPr>
              <a:t>judge</a:t>
            </a:r>
            <a:r>
              <a:rPr lang="en-US" sz="3200" dirty="0" smtClean="0">
                <a:solidFill>
                  <a:schemeClr val="bg1"/>
                </a:solidFill>
              </a:rPr>
              <a:t> the world, but to save the world.  The one who rejects me and does not accept my words has a judge; the word I have spoken will </a:t>
            </a:r>
            <a:r>
              <a:rPr lang="en-US" sz="3200" u="sng" dirty="0" smtClean="0">
                <a:solidFill>
                  <a:srgbClr val="FFFF00"/>
                </a:solidFill>
              </a:rPr>
              <a:t>judge</a:t>
            </a:r>
            <a:r>
              <a:rPr lang="en-US" sz="3200" dirty="0" smtClean="0">
                <a:solidFill>
                  <a:srgbClr val="FFFF00"/>
                </a:solidFill>
              </a:rPr>
              <a:t> </a:t>
            </a:r>
            <a:r>
              <a:rPr lang="en-US" sz="3200" dirty="0" smtClean="0">
                <a:solidFill>
                  <a:schemeClr val="bg1"/>
                </a:solidFill>
              </a:rPr>
              <a:t>him at the last day.”</a:t>
            </a:r>
          </a:p>
          <a:p>
            <a:endParaRPr lang="en-US" sz="3200" dirty="0">
              <a:solidFill>
                <a:schemeClr val="bg1"/>
              </a:solidFill>
            </a:endParaRPr>
          </a:p>
          <a:p>
            <a:r>
              <a:rPr lang="en-US" sz="3200" dirty="0" smtClean="0">
                <a:solidFill>
                  <a:srgbClr val="FFFF00"/>
                </a:solidFill>
              </a:rPr>
              <a:t>Verb</a:t>
            </a:r>
            <a:r>
              <a:rPr lang="en-US" sz="3200" dirty="0" smtClean="0">
                <a:solidFill>
                  <a:schemeClr val="bg1"/>
                </a:solidFill>
              </a:rPr>
              <a:t> </a:t>
            </a:r>
            <a:r>
              <a:rPr lang="el-GR" sz="3200" dirty="0">
                <a:solidFill>
                  <a:srgbClr val="FFFF00"/>
                </a:solidFill>
                <a:latin typeface="Times New Roman" panose="02020603050405020304" pitchFamily="18" charset="0"/>
                <a:cs typeface="Times New Roman" panose="02020603050405020304" pitchFamily="18" charset="0"/>
              </a:rPr>
              <a:t>κρίνω</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cs typeface="Times New Roman" panose="02020603050405020304" pitchFamily="18" charset="0"/>
              </a:rPr>
              <a:t>[KRIH-no] =  </a:t>
            </a:r>
          </a:p>
          <a:p>
            <a:r>
              <a:rPr lang="en-US" sz="3200" dirty="0">
                <a:solidFill>
                  <a:srgbClr val="FFFF00"/>
                </a:solidFill>
                <a:cs typeface="Times New Roman" panose="02020603050405020304" pitchFamily="18" charset="0"/>
              </a:rPr>
              <a:t>	</a:t>
            </a:r>
            <a:r>
              <a:rPr lang="en-US" sz="3200" dirty="0" smtClean="0">
                <a:solidFill>
                  <a:srgbClr val="FFFF00"/>
                </a:solidFill>
                <a:cs typeface="Times New Roman" panose="02020603050405020304" pitchFamily="18" charset="0"/>
              </a:rPr>
              <a:t>to judge as in give a legal decision</a:t>
            </a:r>
          </a:p>
          <a:p>
            <a:r>
              <a:rPr lang="en-US" sz="3200" dirty="0" smtClean="0">
                <a:solidFill>
                  <a:srgbClr val="FFFF00"/>
                </a:solidFill>
                <a:cs typeface="Times New Roman" panose="02020603050405020304" pitchFamily="18" charset="0"/>
              </a:rPr>
              <a:t>or	to judge as in condemn</a:t>
            </a:r>
            <a:endParaRPr lang="en-US" sz="32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143553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3539430"/>
          </a:xfrm>
          <a:prstGeom prst="rect">
            <a:avLst/>
          </a:prstGeom>
          <a:noFill/>
        </p:spPr>
        <p:txBody>
          <a:bodyPr wrap="square" rtlCol="0">
            <a:spAutoFit/>
          </a:bodyPr>
          <a:lstStyle/>
          <a:p>
            <a:r>
              <a:rPr lang="en-US" sz="3200" dirty="0" smtClean="0">
                <a:solidFill>
                  <a:schemeClr val="bg1"/>
                </a:solidFill>
              </a:rPr>
              <a:t>John 12.49-50: “For I have not spoken from my own authority, but the Father himself who sent me has commanded me what I should say and what I should speak.  And I know that his command-</a:t>
            </a:r>
            <a:r>
              <a:rPr lang="en-US" sz="3200" dirty="0" err="1" smtClean="0">
                <a:solidFill>
                  <a:schemeClr val="bg1"/>
                </a:solidFill>
              </a:rPr>
              <a:t>ment</a:t>
            </a:r>
            <a:r>
              <a:rPr lang="en-US" sz="3200" dirty="0" smtClean="0">
                <a:solidFill>
                  <a:schemeClr val="bg1"/>
                </a:solidFill>
              </a:rPr>
              <a:t> is eternal life. Thus the things I say, I say just as the Father has told me.”</a:t>
            </a:r>
            <a:endParaRPr lang="en-US" sz="32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9836454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935" r="305" b="6238"/>
          <a:stretch/>
        </p:blipFill>
        <p:spPr>
          <a:xfrm>
            <a:off x="0" y="0"/>
            <a:ext cx="9144000" cy="6858000"/>
          </a:xfrm>
          <a:prstGeom prst="rect">
            <a:avLst/>
          </a:prstGeom>
        </p:spPr>
      </p:pic>
      <p:sp>
        <p:nvSpPr>
          <p:cNvPr id="7" name="TextBox 6"/>
          <p:cNvSpPr txBox="1"/>
          <p:nvPr/>
        </p:nvSpPr>
        <p:spPr>
          <a:xfrm>
            <a:off x="5967046" y="0"/>
            <a:ext cx="3176954" cy="707886"/>
          </a:xfrm>
          <a:prstGeom prst="rect">
            <a:avLst/>
          </a:prstGeom>
          <a:noFill/>
        </p:spPr>
        <p:txBody>
          <a:bodyPr wrap="square" rtlCol="0">
            <a:spAutoFit/>
          </a:bodyPr>
          <a:lstStyle/>
          <a:p>
            <a:r>
              <a:rPr lang="en-US" sz="4000" b="1" dirty="0" smtClean="0">
                <a:solidFill>
                  <a:srgbClr val="FFFF00"/>
                </a:solidFill>
              </a:rPr>
              <a:t>John 12.37-50</a:t>
            </a:r>
            <a:endParaRPr lang="en-US" sz="4000" b="1" dirty="0">
              <a:solidFill>
                <a:srgbClr val="FFFF00"/>
              </a:solidFill>
            </a:endParaRPr>
          </a:p>
        </p:txBody>
      </p:sp>
      <p:sp>
        <p:nvSpPr>
          <p:cNvPr id="8" name="TextBox 7"/>
          <p:cNvSpPr txBox="1"/>
          <p:nvPr/>
        </p:nvSpPr>
        <p:spPr>
          <a:xfrm>
            <a:off x="0" y="0"/>
            <a:ext cx="492443" cy="6858000"/>
          </a:xfrm>
          <a:prstGeom prst="rect">
            <a:avLst/>
          </a:prstGeom>
          <a:solidFill>
            <a:schemeClr val="accent3">
              <a:lumMod val="50000"/>
            </a:schemeClr>
          </a:solidFill>
        </p:spPr>
        <p:txBody>
          <a:bodyPr vert="vert270" wrap="square" rtlCol="0" anchor="ctr" anchorCtr="0">
            <a:spAutoFit/>
          </a:bodyPr>
          <a:lstStyle/>
          <a:p>
            <a:pPr algn="ctr"/>
            <a:r>
              <a:rPr lang="en-US" sz="2000" b="1" dirty="0" smtClean="0">
                <a:solidFill>
                  <a:schemeClr val="bg1"/>
                </a:solidFill>
              </a:rPr>
              <a:t>Image © Big Book Media / distributed by FreeBibleImages.org</a:t>
            </a:r>
            <a:endParaRPr lang="en-US" sz="2000" b="1" dirty="0">
              <a:solidFill>
                <a:schemeClr val="bg1"/>
              </a:solidFill>
            </a:endParaRPr>
          </a:p>
        </p:txBody>
      </p:sp>
    </p:spTree>
    <p:extLst>
      <p:ext uri="{BB962C8B-B14F-4D97-AF65-F5344CB8AC3E}">
        <p14:creationId xmlns:p14="http://schemas.microsoft.com/office/powerpoint/2010/main" val="8743364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5016758"/>
          </a:xfrm>
          <a:prstGeom prst="rect">
            <a:avLst/>
          </a:prstGeom>
          <a:noFill/>
        </p:spPr>
        <p:txBody>
          <a:bodyPr wrap="square" rtlCol="0">
            <a:spAutoFit/>
          </a:bodyPr>
          <a:lstStyle/>
          <a:p>
            <a:r>
              <a:rPr lang="en-US" sz="3200" dirty="0" smtClean="0">
                <a:solidFill>
                  <a:schemeClr val="bg1"/>
                </a:solidFill>
              </a:rPr>
              <a:t>John 12.37-38 NET:   Although Jesus had performed so many miraculous signs before them, they still refused to believe in him, so that the word of Isaiah the prophet would be fulfilled. He said, “Lord, who has believed </a:t>
            </a:r>
            <a:r>
              <a:rPr lang="en-US" sz="3200" u="sng" dirty="0" smtClean="0">
                <a:solidFill>
                  <a:schemeClr val="bg1"/>
                </a:solidFill>
              </a:rPr>
              <a:t>our message</a:t>
            </a:r>
            <a:r>
              <a:rPr lang="en-US" sz="3200" dirty="0" smtClean="0">
                <a:solidFill>
                  <a:schemeClr val="bg1"/>
                </a:solidFill>
              </a:rPr>
              <a:t>, and to whom has </a:t>
            </a:r>
            <a:r>
              <a:rPr lang="en-US" sz="3200" u="sng" dirty="0" smtClean="0">
                <a:solidFill>
                  <a:schemeClr val="bg1"/>
                </a:solidFill>
              </a:rPr>
              <a:t>the arm of the Lord </a:t>
            </a:r>
            <a:r>
              <a:rPr lang="en-US" sz="3200" dirty="0" smtClean="0">
                <a:solidFill>
                  <a:schemeClr val="bg1"/>
                </a:solidFill>
              </a:rPr>
              <a:t>been revealed?”</a:t>
            </a:r>
          </a:p>
          <a:p>
            <a:pPr algn="r"/>
            <a:endParaRPr lang="en-US" sz="3200" dirty="0" smtClean="0">
              <a:solidFill>
                <a:srgbClr val="FFFF00"/>
              </a:solidFill>
            </a:endParaRPr>
          </a:p>
          <a:p>
            <a:pPr algn="r"/>
            <a:r>
              <a:rPr lang="en-US" sz="3200" dirty="0" smtClean="0">
                <a:solidFill>
                  <a:srgbClr val="FFFF00"/>
                </a:solidFill>
              </a:rPr>
              <a:t>Isaiah 53.1</a:t>
            </a:r>
            <a:endParaRPr lang="en-US" sz="3200" dirty="0">
              <a:solidFill>
                <a:srgbClr val="FFFF00"/>
              </a:solidFill>
            </a:endParaRPr>
          </a:p>
        </p:txBody>
      </p:sp>
      <p:cxnSp>
        <p:nvCxnSpPr>
          <p:cNvPr id="4" name="Straight Connector 3"/>
          <p:cNvCxnSpPr/>
          <p:nvPr/>
        </p:nvCxnSpPr>
        <p:spPr>
          <a:xfrm>
            <a:off x="8398565" y="2607365"/>
            <a:ext cx="367748"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766313" y="2607365"/>
            <a:ext cx="0" cy="124901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80113" y="3829878"/>
            <a:ext cx="38862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951304" y="3816626"/>
            <a:ext cx="9940" cy="66592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26804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5016758"/>
          </a:xfrm>
          <a:prstGeom prst="rect">
            <a:avLst/>
          </a:prstGeom>
          <a:noFill/>
        </p:spPr>
        <p:txBody>
          <a:bodyPr wrap="square" rtlCol="0">
            <a:spAutoFit/>
          </a:bodyPr>
          <a:lstStyle/>
          <a:p>
            <a:r>
              <a:rPr lang="en-US" sz="3200" dirty="0">
                <a:solidFill>
                  <a:schemeClr val="bg1"/>
                </a:solidFill>
              </a:rPr>
              <a:t>John 12.39-40:  For this reason they could not believe, because again Isaiah said, “He </a:t>
            </a:r>
            <a:r>
              <a:rPr lang="en-US" sz="3200" dirty="0" smtClean="0">
                <a:solidFill>
                  <a:schemeClr val="bg1"/>
                </a:solidFill>
              </a:rPr>
              <a:t>has </a:t>
            </a:r>
            <a:r>
              <a:rPr lang="en-US" sz="3200" dirty="0">
                <a:solidFill>
                  <a:schemeClr val="bg1"/>
                </a:solidFill>
              </a:rPr>
              <a:t>blinded their eyes and hardened their heart, </a:t>
            </a:r>
            <a:r>
              <a:rPr lang="en-US" sz="3200" b="1" dirty="0">
                <a:solidFill>
                  <a:srgbClr val="00B0F0"/>
                </a:solidFill>
              </a:rPr>
              <a:t>[‘]</a:t>
            </a:r>
            <a:r>
              <a:rPr lang="en-US" sz="3200" dirty="0">
                <a:solidFill>
                  <a:schemeClr val="bg1"/>
                </a:solidFill>
              </a:rPr>
              <a:t>so that they would not see </a:t>
            </a:r>
            <a:r>
              <a:rPr lang="en-US" sz="3200" dirty="0" smtClean="0">
                <a:solidFill>
                  <a:schemeClr val="bg1"/>
                </a:solidFill>
              </a:rPr>
              <a:t>with </a:t>
            </a:r>
            <a:r>
              <a:rPr lang="en-US" sz="3200" dirty="0">
                <a:solidFill>
                  <a:schemeClr val="bg1"/>
                </a:solidFill>
              </a:rPr>
              <a:t>their eyes and understand with their heart, and [thus] </a:t>
            </a:r>
            <a:r>
              <a:rPr lang="en-US" sz="3200" b="1" u="sng" dirty="0">
                <a:solidFill>
                  <a:srgbClr val="ABF765"/>
                </a:solidFill>
              </a:rPr>
              <a:t>turn </a:t>
            </a:r>
            <a:r>
              <a:rPr lang="en-US" sz="3200" b="1" u="sng" dirty="0" smtClean="0">
                <a:solidFill>
                  <a:srgbClr val="ABF765"/>
                </a:solidFill>
              </a:rPr>
              <a:t>to </a:t>
            </a:r>
            <a:r>
              <a:rPr lang="en-US" sz="3200" b="1" u="sng" dirty="0">
                <a:solidFill>
                  <a:srgbClr val="ABF765"/>
                </a:solidFill>
              </a:rPr>
              <a:t>me</a:t>
            </a:r>
            <a:r>
              <a:rPr lang="en-US" sz="3200" dirty="0">
                <a:solidFill>
                  <a:schemeClr val="bg1"/>
                </a:solidFill>
              </a:rPr>
              <a:t>, and I </a:t>
            </a:r>
            <a:r>
              <a:rPr lang="en-US" sz="3200" dirty="0" smtClean="0">
                <a:solidFill>
                  <a:schemeClr val="bg1"/>
                </a:solidFill>
              </a:rPr>
              <a:t>would </a:t>
            </a:r>
            <a:r>
              <a:rPr lang="en-US" sz="3200" dirty="0">
                <a:solidFill>
                  <a:schemeClr val="bg1"/>
                </a:solidFill>
              </a:rPr>
              <a:t>heal them</a:t>
            </a:r>
            <a:r>
              <a:rPr lang="en-US" sz="3200" dirty="0" smtClean="0">
                <a:solidFill>
                  <a:schemeClr val="bg1"/>
                </a:solidFill>
              </a:rPr>
              <a:t>.</a:t>
            </a:r>
            <a:r>
              <a:rPr lang="en-US" sz="3200" b="1" dirty="0" smtClean="0">
                <a:solidFill>
                  <a:srgbClr val="00B0F0"/>
                </a:solidFill>
              </a:rPr>
              <a:t>[’]</a:t>
            </a:r>
            <a:r>
              <a:rPr lang="en-US" sz="3200" dirty="0" smtClean="0">
                <a:solidFill>
                  <a:schemeClr val="bg1"/>
                </a:solidFill>
              </a:rPr>
              <a:t>”</a:t>
            </a:r>
          </a:p>
          <a:p>
            <a:endParaRPr lang="en-US" sz="3200" dirty="0">
              <a:solidFill>
                <a:schemeClr val="bg1"/>
              </a:solidFill>
            </a:endParaRPr>
          </a:p>
          <a:p>
            <a:pPr algn="r"/>
            <a:r>
              <a:rPr lang="en-US" sz="3200" dirty="0" smtClean="0">
                <a:solidFill>
                  <a:srgbClr val="FFFF00"/>
                </a:solidFill>
              </a:rPr>
              <a:t>Isaiah </a:t>
            </a:r>
            <a:r>
              <a:rPr lang="en-US" sz="3200" dirty="0" smtClean="0">
                <a:solidFill>
                  <a:srgbClr val="FFFF00"/>
                </a:solidFill>
              </a:rPr>
              <a:t>6.10</a:t>
            </a:r>
          </a:p>
          <a:p>
            <a:r>
              <a:rPr lang="en-US" sz="3200" dirty="0" smtClean="0">
                <a:solidFill>
                  <a:srgbClr val="ABF765"/>
                </a:solidFill>
              </a:rPr>
              <a:t>    </a:t>
            </a:r>
            <a:r>
              <a:rPr lang="en-US" sz="3200" b="1" dirty="0" smtClean="0">
                <a:solidFill>
                  <a:srgbClr val="ABF765"/>
                </a:solidFill>
              </a:rPr>
              <a:t>repent</a:t>
            </a:r>
            <a:endParaRPr lang="en-US" sz="3200" b="1" dirty="0">
              <a:solidFill>
                <a:srgbClr val="ABF765"/>
              </a:solidFill>
            </a:endParaRPr>
          </a:p>
        </p:txBody>
      </p:sp>
      <p:cxnSp>
        <p:nvCxnSpPr>
          <p:cNvPr id="4" name="Straight Connector 3"/>
          <p:cNvCxnSpPr/>
          <p:nvPr/>
        </p:nvCxnSpPr>
        <p:spPr>
          <a:xfrm>
            <a:off x="8209722" y="1070112"/>
            <a:ext cx="621196"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11040" y="1070112"/>
            <a:ext cx="0" cy="24384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09113" y="3508513"/>
            <a:ext cx="521805"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555107" y="3493604"/>
            <a:ext cx="7492" cy="50192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95350" y="3508513"/>
            <a:ext cx="0" cy="934698"/>
          </a:xfrm>
          <a:prstGeom prst="straightConnector1">
            <a:avLst/>
          </a:prstGeom>
          <a:ln w="50800">
            <a:solidFill>
              <a:srgbClr val="ABF76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723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6494085"/>
          </a:xfrm>
          <a:prstGeom prst="rect">
            <a:avLst/>
          </a:prstGeom>
          <a:noFill/>
        </p:spPr>
        <p:txBody>
          <a:bodyPr wrap="square" rtlCol="0">
            <a:spAutoFit/>
          </a:bodyPr>
          <a:lstStyle/>
          <a:p>
            <a:r>
              <a:rPr lang="en-US" sz="3200" dirty="0">
                <a:solidFill>
                  <a:schemeClr val="bg1"/>
                </a:solidFill>
              </a:rPr>
              <a:t>John 12.39-40:  For this reason they could not believe, because again Isaiah said, “He </a:t>
            </a:r>
            <a:r>
              <a:rPr lang="en-US" sz="3200" dirty="0" smtClean="0">
                <a:solidFill>
                  <a:schemeClr val="bg1"/>
                </a:solidFill>
              </a:rPr>
              <a:t>has </a:t>
            </a:r>
            <a:r>
              <a:rPr lang="en-US" sz="3200" dirty="0">
                <a:solidFill>
                  <a:schemeClr val="bg1"/>
                </a:solidFill>
              </a:rPr>
              <a:t>blinded their eyes and hardened their heart, [‘]so that they would not see </a:t>
            </a:r>
            <a:r>
              <a:rPr lang="en-US" sz="3200" dirty="0" smtClean="0">
                <a:solidFill>
                  <a:schemeClr val="bg1"/>
                </a:solidFill>
              </a:rPr>
              <a:t>with </a:t>
            </a:r>
            <a:r>
              <a:rPr lang="en-US" sz="3200" dirty="0">
                <a:solidFill>
                  <a:schemeClr val="bg1"/>
                </a:solidFill>
              </a:rPr>
              <a:t>their eyes and understand with their heart, and [thus] </a:t>
            </a:r>
            <a:r>
              <a:rPr lang="en-US" sz="3200" u="sng" dirty="0">
                <a:solidFill>
                  <a:srgbClr val="FFFF00"/>
                </a:solidFill>
              </a:rPr>
              <a:t>turn</a:t>
            </a:r>
            <a:r>
              <a:rPr lang="en-US" sz="3200" dirty="0">
                <a:solidFill>
                  <a:schemeClr val="bg1"/>
                </a:solidFill>
              </a:rPr>
              <a:t> </a:t>
            </a:r>
            <a:r>
              <a:rPr lang="en-US" sz="3200" dirty="0" smtClean="0">
                <a:solidFill>
                  <a:schemeClr val="bg1"/>
                </a:solidFill>
              </a:rPr>
              <a:t>to </a:t>
            </a:r>
            <a:r>
              <a:rPr lang="en-US" sz="3200" dirty="0">
                <a:solidFill>
                  <a:schemeClr val="bg1"/>
                </a:solidFill>
              </a:rPr>
              <a:t>me, and I </a:t>
            </a:r>
            <a:r>
              <a:rPr lang="en-US" sz="3200" dirty="0" smtClean="0">
                <a:solidFill>
                  <a:schemeClr val="bg1"/>
                </a:solidFill>
              </a:rPr>
              <a:t>would </a:t>
            </a:r>
            <a:r>
              <a:rPr lang="en-US" sz="3200" dirty="0">
                <a:solidFill>
                  <a:schemeClr val="bg1"/>
                </a:solidFill>
              </a:rPr>
              <a:t>heal them</a:t>
            </a:r>
            <a:r>
              <a:rPr lang="en-US" sz="3200" dirty="0" smtClean="0">
                <a:solidFill>
                  <a:schemeClr val="bg1"/>
                </a:solidFill>
              </a:rPr>
              <a:t>.[’]”</a:t>
            </a:r>
          </a:p>
          <a:p>
            <a:endParaRPr lang="en-US" sz="3200" dirty="0">
              <a:solidFill>
                <a:schemeClr val="bg1"/>
              </a:solidFill>
            </a:endParaRPr>
          </a:p>
          <a:p>
            <a:pPr algn="r"/>
            <a:r>
              <a:rPr lang="en-US" sz="3200" dirty="0" smtClean="0">
                <a:solidFill>
                  <a:schemeClr val="accent1">
                    <a:lumMod val="60000"/>
                    <a:lumOff val="40000"/>
                  </a:schemeClr>
                </a:solidFill>
              </a:rPr>
              <a:t>Isaiah 6.10</a:t>
            </a:r>
          </a:p>
          <a:p>
            <a:r>
              <a:rPr lang="en-US" sz="3200" dirty="0" smtClean="0">
                <a:solidFill>
                  <a:srgbClr val="FFFF00"/>
                </a:solidFill>
              </a:rPr>
              <a:t>Greek</a:t>
            </a:r>
            <a:r>
              <a:rPr lang="en-US" sz="3200" dirty="0" smtClean="0">
                <a:solidFill>
                  <a:schemeClr val="accent1">
                    <a:lumMod val="60000"/>
                    <a:lumOff val="40000"/>
                  </a:schemeClr>
                </a:solidFill>
              </a:rPr>
              <a:t> </a:t>
            </a:r>
            <a:r>
              <a:rPr lang="el-GR" sz="3200" dirty="0" smtClean="0">
                <a:solidFill>
                  <a:srgbClr val="FFFF00"/>
                </a:solidFill>
                <a:latin typeface="Times New Roman" panose="02020603050405020304" pitchFamily="18" charset="0"/>
                <a:cs typeface="Times New Roman" panose="02020603050405020304" pitchFamily="18" charset="0"/>
              </a:rPr>
              <a:t>στρέφω</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cs typeface="Times New Roman" panose="02020603050405020304" pitchFamily="18" charset="0"/>
              </a:rPr>
              <a:t>[STREH-foe]</a:t>
            </a:r>
          </a:p>
          <a:p>
            <a:r>
              <a:rPr lang="en-US" sz="3200" dirty="0" smtClean="0">
                <a:solidFill>
                  <a:srgbClr val="FFFF00"/>
                </a:solidFill>
                <a:cs typeface="Times New Roman" panose="02020603050405020304" pitchFamily="18" charset="0"/>
              </a:rPr>
              <a:t>Hebrew</a:t>
            </a:r>
            <a:r>
              <a:rPr lang="he-IL" sz="3200" dirty="0" smtClean="0">
                <a:solidFill>
                  <a:srgbClr val="FFFF00"/>
                </a:solidFill>
                <a:latin typeface="Times New Roman" panose="02020603050405020304" pitchFamily="18" charset="0"/>
                <a:cs typeface="Times New Roman" panose="02020603050405020304" pitchFamily="18" charset="0"/>
              </a:rPr>
              <a:t>שׁוּב</a:t>
            </a:r>
            <a:r>
              <a:rPr lang="he-IL" sz="3200" dirty="0" smtClean="0">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cs typeface="Times New Roman" panose="02020603050405020304" pitchFamily="18" charset="0"/>
              </a:rPr>
              <a:t>[SHOOV]	           </a:t>
            </a:r>
            <a:r>
              <a:rPr lang="en-US" sz="3200" u="sng" dirty="0" smtClean="0">
                <a:solidFill>
                  <a:srgbClr val="FFFF00"/>
                </a:solidFill>
                <a:cs typeface="Times New Roman" panose="02020603050405020304" pitchFamily="18" charset="0"/>
              </a:rPr>
              <a:t>turn/return</a:t>
            </a:r>
          </a:p>
          <a:p>
            <a:endParaRPr lang="en-US" sz="3200" u="sng" dirty="0">
              <a:solidFill>
                <a:srgbClr val="FFFF00"/>
              </a:solidFill>
              <a:cs typeface="Times New Roman" panose="02020603050405020304" pitchFamily="18" charset="0"/>
            </a:endParaRPr>
          </a:p>
          <a:p>
            <a:pPr algn="r"/>
            <a:r>
              <a:rPr lang="en-US" sz="3200" dirty="0" smtClean="0">
                <a:solidFill>
                  <a:srgbClr val="FFFF00"/>
                </a:solidFill>
                <a:cs typeface="Times New Roman" panose="02020603050405020304" pitchFamily="18" charset="0"/>
              </a:rPr>
              <a:t>repent	   </a:t>
            </a:r>
            <a:endParaRPr lang="en-US" sz="3200" dirty="0">
              <a:solidFill>
                <a:srgbClr val="FFFF00"/>
              </a:solidFill>
              <a:cs typeface="Times New Roman" panose="02020603050405020304" pitchFamily="18" charset="0"/>
            </a:endParaRPr>
          </a:p>
        </p:txBody>
      </p:sp>
      <p:cxnSp>
        <p:nvCxnSpPr>
          <p:cNvPr id="4" name="Straight Connector 3"/>
          <p:cNvCxnSpPr/>
          <p:nvPr/>
        </p:nvCxnSpPr>
        <p:spPr>
          <a:xfrm>
            <a:off x="8209722" y="1070112"/>
            <a:ext cx="621196" cy="0"/>
          </a:xfrm>
          <a:prstGeom prst="line">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11040" y="1070112"/>
            <a:ext cx="0" cy="2438401"/>
          </a:xfrm>
          <a:prstGeom prst="line">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09113" y="3508513"/>
            <a:ext cx="521805" cy="0"/>
          </a:xfrm>
          <a:prstGeom prst="line">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555107" y="3493604"/>
            <a:ext cx="7492" cy="501926"/>
          </a:xfrm>
          <a:prstGeom prst="straightConnector1">
            <a:avLst/>
          </a:prstGeom>
          <a:ln w="508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4698" y="3508513"/>
            <a:ext cx="0" cy="96409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888107" y="5198165"/>
            <a:ext cx="1019589" cy="331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22993" y="4716117"/>
            <a:ext cx="264216" cy="28326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66602" y="5440017"/>
            <a:ext cx="0" cy="56162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3133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4031873"/>
          </a:xfrm>
          <a:prstGeom prst="rect">
            <a:avLst/>
          </a:prstGeom>
          <a:noFill/>
        </p:spPr>
        <p:txBody>
          <a:bodyPr wrap="square" rtlCol="0">
            <a:spAutoFit/>
          </a:bodyPr>
          <a:lstStyle/>
          <a:p>
            <a:r>
              <a:rPr lang="en-US" sz="3200" dirty="0" smtClean="0">
                <a:solidFill>
                  <a:srgbClr val="FFFF00"/>
                </a:solidFill>
              </a:rPr>
              <a:t>John 12.37-38:  Human Condition</a:t>
            </a:r>
          </a:p>
          <a:p>
            <a:pPr algn="r"/>
            <a:r>
              <a:rPr lang="en-US" sz="3200" dirty="0" smtClean="0">
                <a:solidFill>
                  <a:schemeClr val="bg1"/>
                </a:solidFill>
              </a:rPr>
              <a:t>… they still refused to believe in him</a:t>
            </a:r>
          </a:p>
          <a:p>
            <a:pPr algn="r"/>
            <a:r>
              <a:rPr lang="en-US" sz="3200" dirty="0" smtClean="0">
                <a:solidFill>
                  <a:schemeClr val="bg1"/>
                </a:solidFill>
              </a:rPr>
              <a:t>… who has believed our message…?</a:t>
            </a:r>
          </a:p>
          <a:p>
            <a:endParaRPr lang="en-US" sz="3200" dirty="0" smtClean="0">
              <a:solidFill>
                <a:schemeClr val="bg1"/>
              </a:solidFill>
            </a:endParaRPr>
          </a:p>
          <a:p>
            <a:r>
              <a:rPr lang="en-US" sz="3200" dirty="0" smtClean="0">
                <a:solidFill>
                  <a:srgbClr val="FFFF00"/>
                </a:solidFill>
              </a:rPr>
              <a:t>John 12.39-40:  God’s Participation</a:t>
            </a:r>
          </a:p>
          <a:p>
            <a:pPr algn="r"/>
            <a:r>
              <a:rPr lang="en-US" sz="3200" dirty="0" smtClean="0">
                <a:solidFill>
                  <a:schemeClr val="bg1"/>
                </a:solidFill>
              </a:rPr>
              <a:t>…He has blinded their eyes </a:t>
            </a:r>
          </a:p>
          <a:p>
            <a:pPr algn="r"/>
            <a:r>
              <a:rPr lang="en-US" sz="3200" dirty="0" smtClean="0">
                <a:solidFill>
                  <a:schemeClr val="bg1"/>
                </a:solidFill>
              </a:rPr>
              <a:t>and hardened their heart…</a:t>
            </a:r>
          </a:p>
          <a:p>
            <a:endParaRPr lang="en-US" sz="3200" dirty="0" smtClean="0">
              <a:solidFill>
                <a:srgbClr val="FFFF00"/>
              </a:solidFill>
            </a:endParaRPr>
          </a:p>
        </p:txBody>
      </p:sp>
    </p:spTree>
    <p:extLst>
      <p:ext uri="{BB962C8B-B14F-4D97-AF65-F5344CB8AC3E}">
        <p14:creationId xmlns:p14="http://schemas.microsoft.com/office/powerpoint/2010/main" val="42072489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1569660"/>
          </a:xfrm>
          <a:prstGeom prst="rect">
            <a:avLst/>
          </a:prstGeom>
          <a:noFill/>
        </p:spPr>
        <p:txBody>
          <a:bodyPr wrap="square" rtlCol="0">
            <a:spAutoFit/>
          </a:bodyPr>
          <a:lstStyle/>
          <a:p>
            <a:r>
              <a:rPr lang="en-US" sz="3200" dirty="0">
                <a:solidFill>
                  <a:schemeClr val="bg1"/>
                </a:solidFill>
              </a:rPr>
              <a:t>John 12.41:  Isaiah said these things because he saw Christ's glory, and spoke about him.</a:t>
            </a:r>
          </a:p>
        </p:txBody>
      </p:sp>
    </p:spTree>
    <p:extLst>
      <p:ext uri="{BB962C8B-B14F-4D97-AF65-F5344CB8AC3E}">
        <p14:creationId xmlns:p14="http://schemas.microsoft.com/office/powerpoint/2010/main" val="25608718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5509200"/>
          </a:xfrm>
          <a:prstGeom prst="rect">
            <a:avLst/>
          </a:prstGeom>
          <a:noFill/>
        </p:spPr>
        <p:txBody>
          <a:bodyPr wrap="square" rtlCol="0">
            <a:spAutoFit/>
          </a:bodyPr>
          <a:lstStyle/>
          <a:p>
            <a:r>
              <a:rPr lang="en-US" sz="3200" dirty="0" smtClean="0">
                <a:solidFill>
                  <a:schemeClr val="bg1"/>
                </a:solidFill>
              </a:rPr>
              <a:t>John 12.42-43:  Nevertheless, even among the rulers many </a:t>
            </a:r>
            <a:r>
              <a:rPr lang="en-US" sz="3200" u="sng" dirty="0" smtClean="0">
                <a:solidFill>
                  <a:srgbClr val="FFFF00"/>
                </a:solidFill>
              </a:rPr>
              <a:t>believed</a:t>
            </a:r>
            <a:r>
              <a:rPr lang="en-US" sz="3200" dirty="0" smtClean="0">
                <a:solidFill>
                  <a:srgbClr val="FFFF00"/>
                </a:solidFill>
              </a:rPr>
              <a:t> </a:t>
            </a:r>
            <a:r>
              <a:rPr lang="en-US" sz="3200" dirty="0" smtClean="0">
                <a:solidFill>
                  <a:schemeClr val="bg1"/>
                </a:solidFill>
              </a:rPr>
              <a:t>in him, but because of the Pharisees they would not confess Jesus to be the Christ, so that they would not be put out of the synagogue.  For they loved praise from men more than praise from God.</a:t>
            </a:r>
          </a:p>
          <a:p>
            <a:endParaRPr lang="en-US" sz="3200" dirty="0">
              <a:solidFill>
                <a:schemeClr val="bg1"/>
              </a:solidFill>
            </a:endParaRPr>
          </a:p>
          <a:p>
            <a:r>
              <a:rPr lang="en-US" sz="3200" dirty="0" smtClean="0">
                <a:solidFill>
                  <a:srgbClr val="FFFF00"/>
                </a:solidFill>
              </a:rPr>
              <a:t>John used the </a:t>
            </a:r>
            <a:r>
              <a:rPr lang="en-US" sz="3200" u="sng" dirty="0" smtClean="0">
                <a:solidFill>
                  <a:srgbClr val="FFFF00"/>
                </a:solidFill>
              </a:rPr>
              <a:t>aorist</a:t>
            </a:r>
            <a:r>
              <a:rPr lang="en-US" sz="3200" dirty="0" smtClean="0">
                <a:solidFill>
                  <a:srgbClr val="FFFF00"/>
                </a:solidFill>
              </a:rPr>
              <a:t> participle of this verb when he was </a:t>
            </a:r>
            <a:r>
              <a:rPr lang="en-US" sz="3200" u="sng" dirty="0" smtClean="0">
                <a:solidFill>
                  <a:srgbClr val="FFFF00"/>
                </a:solidFill>
              </a:rPr>
              <a:t>non-committal</a:t>
            </a:r>
            <a:r>
              <a:rPr lang="en-US" sz="3200" dirty="0" smtClean="0">
                <a:solidFill>
                  <a:srgbClr val="FFFF00"/>
                </a:solidFill>
              </a:rPr>
              <a:t> about the genuineness of faith.</a:t>
            </a:r>
            <a:endParaRPr lang="en-US" sz="3200" dirty="0">
              <a:solidFill>
                <a:srgbClr val="FFFF00"/>
              </a:solidFill>
            </a:endParaRPr>
          </a:p>
        </p:txBody>
      </p:sp>
    </p:spTree>
    <p:extLst>
      <p:ext uri="{BB962C8B-B14F-4D97-AF65-F5344CB8AC3E}">
        <p14:creationId xmlns:p14="http://schemas.microsoft.com/office/powerpoint/2010/main" val="2212441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4031873"/>
          </a:xfrm>
          <a:prstGeom prst="rect">
            <a:avLst/>
          </a:prstGeom>
          <a:noFill/>
        </p:spPr>
        <p:txBody>
          <a:bodyPr wrap="square" rtlCol="0">
            <a:spAutoFit/>
          </a:bodyPr>
          <a:lstStyle/>
          <a:p>
            <a:r>
              <a:rPr lang="en-US" sz="3200" dirty="0" smtClean="0">
                <a:solidFill>
                  <a:schemeClr val="bg1"/>
                </a:solidFill>
              </a:rPr>
              <a:t>John 12.44-46:  But Jesus shouted out, “The one who believes in me does not believe in me, but in the one who sent me, and the one who sees me sees the one who sent me.  </a:t>
            </a:r>
            <a:r>
              <a:rPr lang="en-US" sz="3200" u="sng" dirty="0" smtClean="0">
                <a:solidFill>
                  <a:srgbClr val="FFFF00"/>
                </a:solidFill>
              </a:rPr>
              <a:t>I have come</a:t>
            </a:r>
            <a:r>
              <a:rPr lang="en-US" sz="3200" dirty="0" smtClean="0">
                <a:solidFill>
                  <a:srgbClr val="FFFF00"/>
                </a:solidFill>
              </a:rPr>
              <a:t> as a light into the world, so that everyone who believes in me should not remain in darkness</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2796663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084" r="48411" b="6238"/>
          <a:stretch/>
        </p:blipFill>
        <p:spPr>
          <a:xfrm>
            <a:off x="0" y="0"/>
            <a:ext cx="2194560" cy="6858000"/>
          </a:xfrm>
          <a:prstGeom prst="rect">
            <a:avLst/>
          </a:prstGeom>
        </p:spPr>
      </p:pic>
      <p:sp>
        <p:nvSpPr>
          <p:cNvPr id="2" name="TextBox 1"/>
          <p:cNvSpPr txBox="1"/>
          <p:nvPr/>
        </p:nvSpPr>
        <p:spPr>
          <a:xfrm>
            <a:off x="2194560" y="0"/>
            <a:ext cx="6949440" cy="6001643"/>
          </a:xfrm>
          <a:prstGeom prst="rect">
            <a:avLst/>
          </a:prstGeom>
          <a:noFill/>
        </p:spPr>
        <p:txBody>
          <a:bodyPr wrap="square" rtlCol="0">
            <a:spAutoFit/>
          </a:bodyPr>
          <a:lstStyle/>
          <a:p>
            <a:r>
              <a:rPr lang="en-US" sz="3200" dirty="0" smtClean="0">
                <a:solidFill>
                  <a:schemeClr val="bg1"/>
                </a:solidFill>
              </a:rPr>
              <a:t>John 12.44-46:  But Jesus shouted out, “The one who </a:t>
            </a:r>
            <a:r>
              <a:rPr lang="en-US" sz="3200" u="sng" dirty="0" smtClean="0">
                <a:solidFill>
                  <a:srgbClr val="FFFF00"/>
                </a:solidFill>
              </a:rPr>
              <a:t>believes</a:t>
            </a:r>
            <a:r>
              <a:rPr lang="en-US" sz="3200" dirty="0" smtClean="0">
                <a:solidFill>
                  <a:schemeClr val="bg1"/>
                </a:solidFill>
              </a:rPr>
              <a:t> in me does not believe in me, but in the one who sent me, and the one who sees me sees the one who sent me.  I have come as a light into the world, so that everyone who </a:t>
            </a:r>
            <a:r>
              <a:rPr lang="en-US" sz="3200" u="sng" dirty="0" smtClean="0">
                <a:solidFill>
                  <a:srgbClr val="FFFF00"/>
                </a:solidFill>
              </a:rPr>
              <a:t>believes</a:t>
            </a:r>
            <a:r>
              <a:rPr lang="en-US" sz="3200" dirty="0" smtClean="0">
                <a:solidFill>
                  <a:srgbClr val="FFFF00"/>
                </a:solidFill>
              </a:rPr>
              <a:t> </a:t>
            </a:r>
            <a:r>
              <a:rPr lang="en-US" sz="3200" dirty="0" smtClean="0">
                <a:solidFill>
                  <a:schemeClr val="bg1"/>
                </a:solidFill>
              </a:rPr>
              <a:t>in me should not remain in darkness.”</a:t>
            </a:r>
          </a:p>
          <a:p>
            <a:endParaRPr lang="en-US" sz="3200" dirty="0">
              <a:solidFill>
                <a:schemeClr val="bg1"/>
              </a:solidFill>
            </a:endParaRPr>
          </a:p>
          <a:p>
            <a:r>
              <a:rPr lang="en-US" sz="3200" dirty="0" smtClean="0">
                <a:solidFill>
                  <a:srgbClr val="FFFF00"/>
                </a:solidFill>
              </a:rPr>
              <a:t>John used the </a:t>
            </a:r>
            <a:r>
              <a:rPr lang="en-US" sz="3200" u="sng" dirty="0" smtClean="0">
                <a:solidFill>
                  <a:srgbClr val="FFFF00"/>
                </a:solidFill>
              </a:rPr>
              <a:t>present</a:t>
            </a:r>
            <a:r>
              <a:rPr lang="en-US" sz="3200" dirty="0" smtClean="0">
                <a:solidFill>
                  <a:srgbClr val="FFFF00"/>
                </a:solidFill>
              </a:rPr>
              <a:t> participle of this verb when he was </a:t>
            </a:r>
            <a:r>
              <a:rPr lang="en-US" sz="3200" u="sng" dirty="0" smtClean="0">
                <a:solidFill>
                  <a:srgbClr val="FFFF00"/>
                </a:solidFill>
              </a:rPr>
              <a:t>affirming</a:t>
            </a:r>
            <a:r>
              <a:rPr lang="en-US" sz="3200" dirty="0" smtClean="0">
                <a:solidFill>
                  <a:srgbClr val="FFFF00"/>
                </a:solidFill>
              </a:rPr>
              <a:t> the genuineness of faith.</a:t>
            </a:r>
            <a:endParaRPr lang="en-US" sz="3200" dirty="0">
              <a:solidFill>
                <a:srgbClr val="FFFF00"/>
              </a:solidFill>
            </a:endParaRPr>
          </a:p>
        </p:txBody>
      </p:sp>
    </p:spTree>
    <p:extLst>
      <p:ext uri="{BB962C8B-B14F-4D97-AF65-F5344CB8AC3E}">
        <p14:creationId xmlns:p14="http://schemas.microsoft.com/office/powerpoint/2010/main" val="2170187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616</Words>
  <Application>Microsoft Office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12</cp:revision>
  <dcterms:created xsi:type="dcterms:W3CDTF">2014-10-30T19:01:17Z</dcterms:created>
  <dcterms:modified xsi:type="dcterms:W3CDTF">2014-11-03T12:41:00Z</dcterms:modified>
</cp:coreProperties>
</file>